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71" r:id="rId8"/>
    <p:sldId id="263" r:id="rId9"/>
    <p:sldId id="264" r:id="rId10"/>
    <p:sldId id="265" r:id="rId11"/>
    <p:sldId id="266" r:id="rId12"/>
    <p:sldId id="267" r:id="rId13"/>
    <p:sldId id="268" r:id="rId14"/>
    <p:sldId id="269" r:id="rId15"/>
    <p:sldId id="270"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BE1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14AC9B9-C2B0-4AD7-BD0E-B52A449C0ED6}" type="datetimeFigureOut">
              <a:rPr lang="en-US" smtClean="0"/>
              <a:pPr/>
              <a:t>11/12/2016</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AF7B6F59-A4A7-4C0E-A681-2AC7844437F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4AC9B9-C2B0-4AD7-BD0E-B52A449C0ED6}" type="datetimeFigureOut">
              <a:rPr lang="en-US" smtClean="0"/>
              <a:pPr/>
              <a:t>11/12/2016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7B6F59-A4A7-4C0E-A681-2AC7844437F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4AC9B9-C2B0-4AD7-BD0E-B52A449C0ED6}" type="datetimeFigureOut">
              <a:rPr lang="en-US" smtClean="0"/>
              <a:pPr/>
              <a:t>11/12/2016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7B6F59-A4A7-4C0E-A681-2AC7844437F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4AC9B9-C2B0-4AD7-BD0E-B52A449C0ED6}" type="datetimeFigureOut">
              <a:rPr lang="en-US" smtClean="0"/>
              <a:pPr/>
              <a:t>11/12/2016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7B6F59-A4A7-4C0E-A681-2AC7844437F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14AC9B9-C2B0-4AD7-BD0E-B52A449C0ED6}" type="datetimeFigureOut">
              <a:rPr lang="en-US" smtClean="0"/>
              <a:pPr/>
              <a:t>11/12/2016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7B6F59-A4A7-4C0E-A681-2AC7844437F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14AC9B9-C2B0-4AD7-BD0E-B52A449C0ED6}" type="datetimeFigureOut">
              <a:rPr lang="en-US" smtClean="0"/>
              <a:pPr/>
              <a:t>11/12/2016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7B6F59-A4A7-4C0E-A681-2AC7844437F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14AC9B9-C2B0-4AD7-BD0E-B52A449C0ED6}" type="datetimeFigureOut">
              <a:rPr lang="en-US" smtClean="0"/>
              <a:pPr/>
              <a:t>11/12/2016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F7B6F59-A4A7-4C0E-A681-2AC7844437F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14AC9B9-C2B0-4AD7-BD0E-B52A449C0ED6}" type="datetimeFigureOut">
              <a:rPr lang="en-US" smtClean="0"/>
              <a:pPr/>
              <a:t>11/12/2016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F7B6F59-A4A7-4C0E-A681-2AC7844437F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4AC9B9-C2B0-4AD7-BD0E-B52A449C0ED6}" type="datetimeFigureOut">
              <a:rPr lang="en-US" smtClean="0"/>
              <a:pPr/>
              <a:t>11/12/2016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F7B6F59-A4A7-4C0E-A681-2AC7844437F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14AC9B9-C2B0-4AD7-BD0E-B52A449C0ED6}" type="datetimeFigureOut">
              <a:rPr lang="en-US" smtClean="0"/>
              <a:pPr/>
              <a:t>11/12/2016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7B6F59-A4A7-4C0E-A681-2AC7844437F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14AC9B9-C2B0-4AD7-BD0E-B52A449C0ED6}" type="datetimeFigureOut">
              <a:rPr lang="en-US" smtClean="0"/>
              <a:pPr/>
              <a:t>11/12/2016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AF7B6F59-A4A7-4C0E-A681-2AC7844437F3}"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14AC9B9-C2B0-4AD7-BD0E-B52A449C0ED6}" type="datetimeFigureOut">
              <a:rPr lang="en-US" smtClean="0"/>
              <a:pPr/>
              <a:t>11/12/2016</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F7B6F59-A4A7-4C0E-A681-2AC7844437F3}"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11.gif"/></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971800"/>
            <a:ext cx="7851648" cy="1447800"/>
          </a:xfrm>
          <a:effectLst>
            <a:outerShdw blurRad="50800" dist="38100" algn="l" rotWithShape="0">
              <a:prstClr val="black">
                <a:alpha val="40000"/>
              </a:prstClr>
            </a:outerShdw>
          </a:effectLst>
        </p:spPr>
        <p:txBody>
          <a:bodyPr>
            <a:noAutofit/>
          </a:bodyPr>
          <a:lstStyle/>
          <a:p>
            <a:pPr algn="ctr"/>
            <a:r>
              <a:rPr lang="en-US" sz="4400" dirty="0" smtClean="0">
                <a:solidFill>
                  <a:srgbClr val="FFC000"/>
                </a:solidFill>
                <a:effectLst/>
              </a:rPr>
              <a:t>WELCOME TO</a:t>
            </a:r>
            <a:r>
              <a:rPr lang="en-US" sz="4400" dirty="0" smtClean="0">
                <a:solidFill>
                  <a:schemeClr val="tx1"/>
                </a:solidFill>
                <a:effectLst/>
              </a:rPr>
              <a:t/>
            </a:r>
            <a:br>
              <a:rPr lang="en-US" sz="4400" dirty="0" smtClean="0">
                <a:solidFill>
                  <a:schemeClr val="tx1"/>
                </a:solidFill>
                <a:effectLst/>
              </a:rPr>
            </a:br>
            <a:r>
              <a:rPr lang="en-US" sz="4400" dirty="0" smtClean="0">
                <a:solidFill>
                  <a:srgbClr val="C00000"/>
                </a:solidFill>
                <a:effectLst/>
              </a:rPr>
              <a:t>IQCS CERTIFICATION PRIVATE LIMITED (INDIA)</a:t>
            </a:r>
            <a:endParaRPr lang="en-US" sz="4400" dirty="0">
              <a:solidFill>
                <a:srgbClr val="C00000"/>
              </a:solidFill>
            </a:endParaRPr>
          </a:p>
        </p:txBody>
      </p:sp>
      <p:sp>
        <p:nvSpPr>
          <p:cNvPr id="3" name="Subtitle 2"/>
          <p:cNvSpPr>
            <a:spLocks noGrp="1"/>
          </p:cNvSpPr>
          <p:nvPr>
            <p:ph type="subTitle" idx="1"/>
          </p:nvPr>
        </p:nvSpPr>
        <p:spPr>
          <a:xfrm>
            <a:off x="609600" y="4419600"/>
            <a:ext cx="7854696" cy="1419664"/>
          </a:xfrm>
          <a:effectLst>
            <a:outerShdw blurRad="50800" dist="38100" algn="l" rotWithShape="0">
              <a:prstClr val="black">
                <a:alpha val="40000"/>
              </a:prstClr>
            </a:outerShdw>
          </a:effectLst>
        </p:spPr>
        <p:txBody>
          <a:bodyPr>
            <a:normAutofit/>
          </a:bodyPr>
          <a:lstStyle/>
          <a:p>
            <a:pPr algn="ctr"/>
            <a:endParaRPr lang="en-US" sz="1800" dirty="0" smtClean="0">
              <a:solidFill>
                <a:srgbClr val="FFFF00"/>
              </a:solidFill>
            </a:endParaRPr>
          </a:p>
          <a:p>
            <a:pPr algn="ctr"/>
            <a:r>
              <a:rPr lang="en-US" sz="1800" dirty="0" smtClean="0">
                <a:solidFill>
                  <a:srgbClr val="00B050"/>
                </a:solidFill>
              </a:rPr>
              <a:t>Management System Register</a:t>
            </a:r>
            <a:endParaRPr lang="en-US" sz="1800" dirty="0">
              <a:solidFill>
                <a:srgbClr val="00B050"/>
              </a:solidFill>
            </a:endParaRPr>
          </a:p>
        </p:txBody>
      </p:sp>
      <p:sp>
        <p:nvSpPr>
          <p:cNvPr id="4" name="Rectangle 3"/>
          <p:cNvSpPr/>
          <p:nvPr/>
        </p:nvSpPr>
        <p:spPr>
          <a:xfrm>
            <a:off x="2273325" y="2967335"/>
            <a:ext cx="184730" cy="923330"/>
          </a:xfrm>
          <a:prstGeom prst="rect">
            <a:avLst/>
          </a:prstGeom>
          <a:noFill/>
        </p:spPr>
        <p:txBody>
          <a:bodyPr wrap="none" lIns="91440" tIns="45720" rIns="91440" bIns="45720">
            <a:spAutoFit/>
          </a:bodyPr>
          <a:lstStyle/>
          <a:p>
            <a:pPr algn="ct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0" name="TextBox 9"/>
          <p:cNvSpPr txBox="1"/>
          <p:nvPr/>
        </p:nvSpPr>
        <p:spPr>
          <a:xfrm>
            <a:off x="5791200" y="5943600"/>
            <a:ext cx="3581400" cy="369332"/>
          </a:xfrm>
          <a:prstGeom prst="rect">
            <a:avLst/>
          </a:prstGeom>
          <a:noFill/>
        </p:spPr>
        <p:txBody>
          <a:bodyPr wrap="square" rtlCol="0">
            <a:spAutoFit/>
          </a:bodyPr>
          <a:lstStyle/>
          <a:p>
            <a:r>
              <a:rPr lang="en-US" b="1" dirty="0" smtClean="0">
                <a:solidFill>
                  <a:srgbClr val="00B050"/>
                </a:solidFill>
                <a:latin typeface="Bradley Hand ITC" pitchFamily="66" charset="0"/>
              </a:rPr>
              <a:t>Building Relation World wide</a:t>
            </a:r>
            <a:endParaRPr lang="en-US" b="1" dirty="0">
              <a:solidFill>
                <a:srgbClr val="00B050"/>
              </a:solidFill>
              <a:latin typeface="Bradley Hand ITC" pitchFamily="66" charset="0"/>
            </a:endParaRPr>
          </a:p>
        </p:txBody>
      </p:sp>
      <p:pic>
        <p:nvPicPr>
          <p:cNvPr id="11" name="Picture 10" descr="01.gif"/>
          <p:cNvPicPr>
            <a:picLocks noChangeAspect="1"/>
          </p:cNvPicPr>
          <p:nvPr/>
        </p:nvPicPr>
        <p:blipFill>
          <a:blip r:embed="rId2"/>
          <a:stretch>
            <a:fillRect/>
          </a:stretch>
        </p:blipFill>
        <p:spPr>
          <a:xfrm>
            <a:off x="3429000" y="0"/>
            <a:ext cx="2362200" cy="2146654"/>
          </a:xfrm>
          <a:prstGeom prst="rect">
            <a:avLst/>
          </a:prstGeom>
        </p:spPr>
      </p:pic>
      <p:sp>
        <p:nvSpPr>
          <p:cNvPr id="12" name="TextBox 11"/>
          <p:cNvSpPr txBox="1"/>
          <p:nvPr/>
        </p:nvSpPr>
        <p:spPr>
          <a:xfrm>
            <a:off x="3429000" y="2057400"/>
            <a:ext cx="2438400" cy="381000"/>
          </a:xfrm>
          <a:prstGeom prst="rect">
            <a:avLst/>
          </a:prstGeom>
          <a:noFill/>
        </p:spPr>
        <p:txBody>
          <a:bodyPr wrap="square" rtlCol="0">
            <a:spAutoFit/>
          </a:bodyPr>
          <a:lstStyle/>
          <a:p>
            <a:pPr algn="ctr"/>
            <a:r>
              <a:rPr lang="en-US" dirty="0" smtClean="0">
                <a:solidFill>
                  <a:srgbClr val="FF0000"/>
                </a:solidFill>
                <a:latin typeface="Eras Bold ITC" pitchFamily="34" charset="0"/>
              </a:rPr>
              <a:t>(Mark Of Trust)</a:t>
            </a:r>
            <a:endParaRPr lang="en-US" dirty="0">
              <a:solidFill>
                <a:srgbClr val="FF0000"/>
              </a:solidFill>
              <a:latin typeface="Eras Bold ITC" pitchFamily="34" charset="0"/>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18900000" algn="bl" rotWithShape="0">
              <a:prstClr val="black">
                <a:alpha val="40000"/>
              </a:prstClr>
            </a:outerShdw>
          </a:effectLst>
        </p:spPr>
        <p:txBody>
          <a:bodyPr>
            <a:normAutofit/>
          </a:bodyPr>
          <a:lstStyle/>
          <a:p>
            <a:r>
              <a:rPr lang="en-US" sz="2800" dirty="0" smtClean="0">
                <a:solidFill>
                  <a:srgbClr val="00B0F0"/>
                </a:solidFill>
              </a:rPr>
              <a:t>Food Safety Management System:(ISO 22000:2005)</a:t>
            </a:r>
            <a:endParaRPr lang="en-US" sz="2800" dirty="0">
              <a:solidFill>
                <a:srgbClr val="00B0F0"/>
              </a:solidFill>
            </a:endParaRPr>
          </a:p>
        </p:txBody>
      </p:sp>
      <p:sp>
        <p:nvSpPr>
          <p:cNvPr id="3" name="Content Placeholder 2"/>
          <p:cNvSpPr>
            <a:spLocks noGrp="1"/>
          </p:cNvSpPr>
          <p:nvPr>
            <p:ph idx="1"/>
          </p:nvPr>
        </p:nvSpPr>
        <p:spPr/>
        <p:txBody>
          <a:bodyPr>
            <a:normAutofit lnSpcReduction="10000"/>
          </a:bodyPr>
          <a:lstStyle/>
          <a:p>
            <a:pPr algn="just">
              <a:buFont typeface="Wingdings" pitchFamily="2" charset="2"/>
              <a:buChar char="v"/>
            </a:pPr>
            <a:r>
              <a:rPr lang="en-US" sz="2400" dirty="0" smtClean="0">
                <a:latin typeface="Times New Roman" pitchFamily="18" charset="0"/>
                <a:cs typeface="Times New Roman" pitchFamily="18" charset="0"/>
              </a:rPr>
              <a:t>ISO 22000:2005 Food Safety Management System- requirement for any organization in the food chain, it is an international standard which defines the requirements of food  safety management System Covering all organizations in the food chain, including catering and packaging companies. Key elements of the standard include:</a:t>
            </a:r>
          </a:p>
          <a:p>
            <a:pPr>
              <a:buFont typeface="Wingdings" pitchFamily="2" charset="2"/>
              <a:buChar char="v"/>
            </a:pPr>
            <a:r>
              <a:rPr lang="en-US" sz="2400" dirty="0" smtClean="0">
                <a:latin typeface="Times New Roman" pitchFamily="18" charset="0"/>
                <a:cs typeface="Times New Roman" pitchFamily="18" charset="0"/>
              </a:rPr>
              <a:t>Interactive communication </a:t>
            </a:r>
          </a:p>
          <a:p>
            <a:pPr>
              <a:buFont typeface="Wingdings" pitchFamily="2" charset="2"/>
              <a:buChar char="v"/>
            </a:pPr>
            <a:r>
              <a:rPr lang="en-US" sz="2400" dirty="0" smtClean="0">
                <a:latin typeface="Times New Roman" pitchFamily="18" charset="0"/>
                <a:cs typeface="Times New Roman" pitchFamily="18" charset="0"/>
              </a:rPr>
              <a:t>System management</a:t>
            </a:r>
          </a:p>
          <a:p>
            <a:pPr>
              <a:buFont typeface="Wingdings" pitchFamily="2" charset="2"/>
              <a:buChar char="v"/>
            </a:pPr>
            <a:r>
              <a:rPr lang="en-US" sz="2400" dirty="0" smtClean="0">
                <a:latin typeface="Times New Roman" pitchFamily="18" charset="0"/>
                <a:cs typeface="Times New Roman" pitchFamily="18" charset="0"/>
              </a:rPr>
              <a:t>Control of food hazard through pre-requiste programs and</a:t>
            </a:r>
          </a:p>
          <a:p>
            <a:pPr>
              <a:buFont typeface="Wingdings" pitchFamily="2" charset="2"/>
              <a:buChar char="v"/>
            </a:pPr>
            <a:r>
              <a:rPr lang="en-US" sz="2400" dirty="0" smtClean="0">
                <a:latin typeface="Times New Roman" pitchFamily="18" charset="0"/>
                <a:cs typeface="Times New Roman" pitchFamily="18" charset="0"/>
              </a:rPr>
              <a:t>HACCP  plans, Continual improvement and updating of the management system.</a:t>
            </a:r>
          </a:p>
          <a:p>
            <a:pPr>
              <a:buNone/>
            </a:pPr>
            <a:endParaRPr lang="en-US" sz="2400" dirty="0" smtClean="0">
              <a:latin typeface="Times New Roman" pitchFamily="18" charset="0"/>
              <a:cs typeface="Times New Roman" pitchFamily="18" charset="0"/>
            </a:endParaRPr>
          </a:p>
          <a:p>
            <a:pPr algn="ctr"/>
            <a:endParaRPr lang="en-US" sz="2400" dirty="0">
              <a:latin typeface="Times New Roman" pitchFamily="18" charset="0"/>
              <a:cs typeface="Times New Roman" pitchFamily="18" charset="0"/>
            </a:endParaRPr>
          </a:p>
        </p:txBody>
      </p:sp>
      <p:pic>
        <p:nvPicPr>
          <p:cNvPr id="5" name="Picture 4" descr="RTEmagicC_FSMS_01.jpg.jpg"/>
          <p:cNvPicPr>
            <a:picLocks noChangeAspect="1"/>
          </p:cNvPicPr>
          <p:nvPr/>
        </p:nvPicPr>
        <p:blipFill>
          <a:blip r:embed="rId2"/>
          <a:stretch>
            <a:fillRect/>
          </a:stretch>
        </p:blipFill>
        <p:spPr>
          <a:xfrm>
            <a:off x="3429000" y="42863"/>
            <a:ext cx="1831408" cy="140493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diamond(in)">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heckerboard(across)">
                                      <p:cBhvr>
                                        <p:cTn id="18" dur="1000"/>
                                        <p:tgtEl>
                                          <p:spTgt spid="3">
                                            <p:txEl>
                                              <p:pRg st="1" end="1"/>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checkerboard(across)">
                                      <p:cBhvr>
                                        <p:cTn id="21" dur="1000"/>
                                        <p:tgtEl>
                                          <p:spTgt spid="3">
                                            <p:txEl>
                                              <p:pRg st="2" end="2"/>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checkerboard(across)">
                                      <p:cBhvr>
                                        <p:cTn id="24" dur="1000"/>
                                        <p:tgtEl>
                                          <p:spTgt spid="3">
                                            <p:txEl>
                                              <p:pRg st="3" end="3"/>
                                            </p:txEl>
                                          </p:spTgt>
                                        </p:tgtEl>
                                      </p:cBhvr>
                                    </p:animEffect>
                                  </p:childTnLst>
                                </p:cTn>
                              </p:par>
                              <p:par>
                                <p:cTn id="25" presetID="5" presetClass="entr" presetSubtype="1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229600" cy="1143000"/>
          </a:xfrm>
          <a:effectLst>
            <a:outerShdw blurRad="50800" dist="38100" dir="18900000" algn="bl" rotWithShape="0">
              <a:prstClr val="black">
                <a:alpha val="40000"/>
              </a:prstClr>
            </a:outerShdw>
          </a:effectLst>
        </p:spPr>
        <p:txBody>
          <a:bodyPr>
            <a:normAutofit fontScale="90000"/>
          </a:bodyPr>
          <a:lstStyle/>
          <a:p>
            <a:r>
              <a:rPr lang="en-US" sz="2800" dirty="0" smtClean="0">
                <a:solidFill>
                  <a:srgbClr val="FFFF00"/>
                </a:solidFill>
              </a:rPr>
              <a:t/>
            </a:r>
            <a:br>
              <a:rPr lang="en-US" sz="2800" dirty="0" smtClean="0">
                <a:solidFill>
                  <a:srgbClr val="FFFF00"/>
                </a:solidFill>
              </a:rPr>
            </a:br>
            <a:r>
              <a:rPr lang="en-US" sz="2800" dirty="0" smtClean="0">
                <a:solidFill>
                  <a:srgbClr val="00B0F0"/>
                </a:solidFill>
              </a:rPr>
              <a:t>Occupational Health &amp; Safety management System</a:t>
            </a:r>
            <a:br>
              <a:rPr lang="en-US" sz="2800" dirty="0" smtClean="0">
                <a:solidFill>
                  <a:srgbClr val="00B0F0"/>
                </a:solidFill>
              </a:rPr>
            </a:br>
            <a:r>
              <a:rPr lang="en-US" sz="2800" dirty="0" smtClean="0">
                <a:solidFill>
                  <a:srgbClr val="00B0F0"/>
                </a:solidFill>
              </a:rPr>
              <a:t> (OHSAS 18001:2007)</a:t>
            </a:r>
            <a:endParaRPr lang="en-US" sz="2800" dirty="0">
              <a:solidFill>
                <a:srgbClr val="00B0F0"/>
              </a:solidFill>
            </a:endParaRPr>
          </a:p>
        </p:txBody>
      </p:sp>
      <p:sp>
        <p:nvSpPr>
          <p:cNvPr id="3" name="Content Placeholder 2"/>
          <p:cNvSpPr>
            <a:spLocks noGrp="1"/>
          </p:cNvSpPr>
          <p:nvPr>
            <p:ph idx="1"/>
          </p:nvPr>
        </p:nvSpPr>
        <p:spPr/>
        <p:txBody>
          <a:bodyPr>
            <a:normAutofit/>
          </a:bodyPr>
          <a:lstStyle/>
          <a:p>
            <a:endParaRPr lang="en-US" sz="2400" i="1" dirty="0" smtClean="0">
              <a:latin typeface="Times New Roman" pitchFamily="18" charset="0"/>
              <a:cs typeface="Times New Roman" pitchFamily="18" charset="0"/>
            </a:endParaRPr>
          </a:p>
          <a:p>
            <a:pPr>
              <a:buFont typeface="Wingdings" pitchFamily="2" charset="2"/>
              <a:buChar char="v"/>
            </a:pPr>
            <a:r>
              <a:rPr lang="en-US" sz="2400" dirty="0" smtClean="0">
                <a:latin typeface="Times New Roman" pitchFamily="18" charset="0"/>
                <a:cs typeface="Times New Roman" pitchFamily="18" charset="0"/>
              </a:rPr>
              <a:t>OHSAS 18001 is an assessment specification for Occupational Health and Safety Management System.</a:t>
            </a:r>
          </a:p>
          <a:p>
            <a:pPr>
              <a:buFont typeface="Wingdings" pitchFamily="2" charset="2"/>
              <a:buChar char="v"/>
            </a:pPr>
            <a:r>
              <a:rPr lang="en-US" sz="2400" dirty="0" smtClean="0">
                <a:latin typeface="Times New Roman" pitchFamily="18" charset="0"/>
                <a:cs typeface="Times New Roman" pitchFamily="18" charset="0"/>
              </a:rPr>
              <a:t>It enables organization to manage operation risk and improve performance. It also provides guidance on how to manage the health and safety aspects of business activities more effectively, while taking into careful consideration accident prevention, risk reduction and well-being of employees.</a:t>
            </a:r>
          </a:p>
          <a:p>
            <a:endParaRPr lang="en-US" sz="2400" dirty="0">
              <a:latin typeface="Times New Roman" pitchFamily="18" charset="0"/>
              <a:cs typeface="Times New Roman" pitchFamily="18" charset="0"/>
            </a:endParaRPr>
          </a:p>
        </p:txBody>
      </p:sp>
      <p:pic>
        <p:nvPicPr>
          <p:cNvPr id="4" name="Picture 3" descr="ISO-18001.jpg"/>
          <p:cNvPicPr>
            <a:picLocks noChangeAspect="1"/>
          </p:cNvPicPr>
          <p:nvPr/>
        </p:nvPicPr>
        <p:blipFill>
          <a:blip r:embed="rId2"/>
          <a:stretch>
            <a:fillRect/>
          </a:stretch>
        </p:blipFill>
        <p:spPr>
          <a:xfrm>
            <a:off x="3657600" y="76200"/>
            <a:ext cx="1600200" cy="1219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1000"/>
                                        <p:tgtEl>
                                          <p:spTgt spid="3">
                                            <p:txEl>
                                              <p:pRg st="1" end="1"/>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1143000"/>
          </a:xfrm>
          <a:effectLst>
            <a:outerShdw blurRad="50800" dist="38100" dir="18900000" algn="bl" rotWithShape="0">
              <a:prstClr val="black">
                <a:alpha val="40000"/>
              </a:prstClr>
            </a:outerShdw>
          </a:effectLst>
        </p:spPr>
        <p:txBody>
          <a:bodyPr>
            <a:normAutofit fontScale="90000"/>
          </a:bodyPr>
          <a:lstStyle/>
          <a:p>
            <a:r>
              <a:rPr lang="en-US" sz="4400" dirty="0" smtClean="0">
                <a:solidFill>
                  <a:srgbClr val="FFFF00"/>
                </a:solidFill>
              </a:rPr>
              <a:t/>
            </a:r>
            <a:br>
              <a:rPr lang="en-US" sz="4400" dirty="0" smtClean="0">
                <a:solidFill>
                  <a:srgbClr val="FFFF00"/>
                </a:solidFill>
              </a:rPr>
            </a:br>
            <a:r>
              <a:rPr lang="en-US" sz="4400" dirty="0" smtClean="0">
                <a:solidFill>
                  <a:srgbClr val="00B0F0"/>
                </a:solidFill>
              </a:rPr>
              <a:t>CE Marking:</a:t>
            </a:r>
            <a:endParaRPr lang="en-US" sz="4400" dirty="0">
              <a:solidFill>
                <a:srgbClr val="00B0F0"/>
              </a:solidFill>
            </a:endParaRPr>
          </a:p>
        </p:txBody>
      </p:sp>
      <p:sp>
        <p:nvSpPr>
          <p:cNvPr id="3" name="Content Placeholder 2"/>
          <p:cNvSpPr>
            <a:spLocks noGrp="1"/>
          </p:cNvSpPr>
          <p:nvPr>
            <p:ph idx="1"/>
          </p:nvPr>
        </p:nvSpPr>
        <p:spPr/>
        <p:txBody>
          <a:bodyPr>
            <a:normAutofit/>
          </a:bodyPr>
          <a:lstStyle/>
          <a:p>
            <a:pPr algn="just"/>
            <a:endParaRPr lang="en-US" sz="2400" dirty="0" smtClean="0">
              <a:latin typeface="Times New Roman" pitchFamily="18" charset="0"/>
              <a:cs typeface="Times New Roman" pitchFamily="18" charset="0"/>
            </a:endParaRPr>
          </a:p>
          <a:p>
            <a:pPr algn="just">
              <a:buFont typeface="Wingdings" pitchFamily="2" charset="2"/>
              <a:buChar char="v"/>
            </a:pPr>
            <a:r>
              <a:rPr lang="en-US" sz="2400" dirty="0" smtClean="0">
                <a:latin typeface="Times New Roman" pitchFamily="18" charset="0"/>
                <a:cs typeface="Times New Roman" pitchFamily="18" charset="0"/>
              </a:rPr>
              <a:t>CE making was introduced by the European commission in 1985 and it is the Commission who also set the condition for use of the CE mark within the different CE mark directives. With the CE marking, the manufacturer or his representative within the EU declare that the individual product is in compliance with the general safety regulation in the CE marking directives.  </a:t>
            </a:r>
            <a:endParaRPr lang="en-US" sz="2400" dirty="0">
              <a:latin typeface="Times New Roman" pitchFamily="18" charset="0"/>
              <a:cs typeface="Times New Roman" pitchFamily="18" charset="0"/>
            </a:endParaRPr>
          </a:p>
        </p:txBody>
      </p:sp>
      <p:pic>
        <p:nvPicPr>
          <p:cNvPr id="4" name="Picture 3" descr="download.png"/>
          <p:cNvPicPr>
            <a:picLocks noChangeAspect="1"/>
          </p:cNvPicPr>
          <p:nvPr/>
        </p:nvPicPr>
        <p:blipFill>
          <a:blip r:embed="rId2">
            <a:lum bright="13000" contrast="-19000"/>
          </a:blip>
          <a:stretch>
            <a:fillRect/>
          </a:stretch>
        </p:blipFill>
        <p:spPr>
          <a:xfrm>
            <a:off x="3505200" y="228600"/>
            <a:ext cx="2028825" cy="12334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ppt_w</p:attrName>
                                        </p:attrNameLst>
                                      </p:cBhvr>
                                      <p:tavLst>
                                        <p:tav tm="0" fmla="#ppt_w*sin(2.5*pi*$)">
                                          <p:val>
                                            <p:fltVal val="0"/>
                                          </p:val>
                                        </p:tav>
                                        <p:tav tm="100000">
                                          <p:val>
                                            <p:fltVal val="1"/>
                                          </p:val>
                                        </p:tav>
                                      </p:tavLst>
                                    </p:anim>
                                    <p:anim calcmode="lin" valueType="num">
                                      <p:cBhvr>
                                        <p:cTn id="9" dur="1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18900000" algn="bl" rotWithShape="0">
              <a:prstClr val="black">
                <a:alpha val="40000"/>
              </a:prstClr>
            </a:outerShdw>
          </a:effectLst>
        </p:spPr>
        <p:txBody>
          <a:bodyPr>
            <a:normAutofit/>
          </a:bodyPr>
          <a:lstStyle/>
          <a:p>
            <a:pPr algn="ctr"/>
            <a:r>
              <a:rPr lang="en-US" sz="3200" dirty="0" smtClean="0">
                <a:solidFill>
                  <a:srgbClr val="00B0F0"/>
                </a:solidFill>
              </a:rPr>
              <a:t>IQCS with ASCB(Europe) UK Accreditation</a:t>
            </a:r>
            <a:endParaRPr lang="en-US" sz="3200" dirty="0">
              <a:solidFill>
                <a:srgbClr val="00B0F0"/>
              </a:solidFill>
            </a:endParaRPr>
          </a:p>
        </p:txBody>
      </p:sp>
      <p:pic>
        <p:nvPicPr>
          <p:cNvPr id="4" name="Content Placeholder 3" descr="01.gif"/>
          <p:cNvPicPr>
            <a:picLocks noGrp="1" noChangeAspect="1"/>
          </p:cNvPicPr>
          <p:nvPr>
            <p:ph idx="1"/>
          </p:nvPr>
        </p:nvPicPr>
        <p:blipFill>
          <a:blip r:embed="rId2"/>
          <a:stretch>
            <a:fillRect/>
          </a:stretch>
        </p:blipFill>
        <p:spPr>
          <a:xfrm>
            <a:off x="762000" y="1981200"/>
            <a:ext cx="1967716" cy="2057400"/>
          </a:xfrm>
        </p:spPr>
      </p:pic>
      <p:pic>
        <p:nvPicPr>
          <p:cNvPr id="5" name="Picture 4" descr="download.jpg"/>
          <p:cNvPicPr>
            <a:picLocks noChangeAspect="1"/>
          </p:cNvPicPr>
          <p:nvPr/>
        </p:nvPicPr>
        <p:blipFill>
          <a:blip r:embed="rId3"/>
          <a:stretch>
            <a:fillRect/>
          </a:stretch>
        </p:blipFill>
        <p:spPr>
          <a:xfrm>
            <a:off x="3810000" y="2057400"/>
            <a:ext cx="1600200" cy="1869464"/>
          </a:xfrm>
          <a:prstGeom prst="rect">
            <a:avLst/>
          </a:prstGeom>
        </p:spPr>
      </p:pic>
      <p:pic>
        <p:nvPicPr>
          <p:cNvPr id="6" name="Picture 5" descr="03.gif"/>
          <p:cNvPicPr>
            <a:picLocks noChangeAspect="1"/>
          </p:cNvPicPr>
          <p:nvPr/>
        </p:nvPicPr>
        <p:blipFill>
          <a:blip r:embed="rId4"/>
          <a:stretch>
            <a:fillRect/>
          </a:stretch>
        </p:blipFill>
        <p:spPr>
          <a:xfrm>
            <a:off x="6629400" y="1981200"/>
            <a:ext cx="1458896" cy="1981200"/>
          </a:xfrm>
          <a:prstGeom prst="rect">
            <a:avLst/>
          </a:prstGeom>
        </p:spPr>
      </p:pic>
      <p:sp>
        <p:nvSpPr>
          <p:cNvPr id="7" name="TextBox 6"/>
          <p:cNvSpPr txBox="1"/>
          <p:nvPr/>
        </p:nvSpPr>
        <p:spPr>
          <a:xfrm>
            <a:off x="457200" y="4343400"/>
            <a:ext cx="8229600" cy="2308324"/>
          </a:xfrm>
          <a:prstGeom prst="rect">
            <a:avLst/>
          </a:prstGeom>
          <a:noFill/>
          <a:effectLst>
            <a:outerShdw blurRad="50800" dist="38100" dir="18900000" algn="bl" rotWithShape="0">
              <a:prstClr val="black">
                <a:alpha val="40000"/>
              </a:prstClr>
            </a:outerShdw>
          </a:effectLst>
        </p:spPr>
        <p:txBody>
          <a:bodyPr wrap="square" rtlCol="0">
            <a:spAutoFit/>
          </a:bodyPr>
          <a:lstStyle/>
          <a:p>
            <a:pPr algn="ctr">
              <a:buFont typeface="Wingdings" pitchFamily="2" charset="2"/>
              <a:buChar char="v"/>
            </a:pPr>
            <a:r>
              <a:rPr lang="en-US" sz="2400" dirty="0" smtClean="0">
                <a:latin typeface="Times New Roman" pitchFamily="18" charset="0"/>
                <a:cs typeface="Times New Roman" pitchFamily="18" charset="0"/>
              </a:rPr>
              <a:t>ASCB(E) is independent, impartial and a paradigm pioneer in the field of accreditation.</a:t>
            </a:r>
          </a:p>
          <a:p>
            <a:pPr algn="ctr">
              <a:buFont typeface="Wingdings" pitchFamily="2" charset="2"/>
              <a:buChar char="v"/>
            </a:pPr>
            <a:r>
              <a:rPr lang="en-US" sz="2400" dirty="0" smtClean="0">
                <a:latin typeface="Times New Roman" pitchFamily="18" charset="0"/>
                <a:cs typeface="Times New Roman" pitchFamily="18" charset="0"/>
              </a:rPr>
              <a:t>Operating in over 25 countries world wide, ASCB(E) is thought to be the largest independent accreditation body in the world. Established in 1995, The organization has been a president pioneer in the field of accreditation.</a:t>
            </a:r>
            <a:endParaRPr lang="en-US" sz="2400" dirty="0">
              <a:latin typeface="Times New Roman" pitchFamily="18" charset="0"/>
              <a:cs typeface="Times New Roman" pitchFamily="18" charset="0"/>
            </a:endParaRPr>
          </a:p>
        </p:txBody>
      </p:sp>
    </p:spTree>
  </p:cSld>
  <p:clrMapOvr>
    <a:masterClrMapping/>
  </p:clrMapOvr>
  <p:transition spd="slow">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4088"/>
            <a:ext cx="8229600" cy="1143000"/>
          </a:xfrm>
          <a:effectLst>
            <a:outerShdw blurRad="50800" dist="38100" dir="16200000" rotWithShape="0">
              <a:prstClr val="black">
                <a:alpha val="40000"/>
              </a:prstClr>
            </a:outerShdw>
          </a:effectLst>
        </p:spPr>
        <p:txBody>
          <a:bodyPr>
            <a:normAutofit/>
          </a:bodyPr>
          <a:lstStyle/>
          <a:p>
            <a:pPr algn="ctr"/>
            <a:r>
              <a:rPr lang="en-US" sz="2800" dirty="0" smtClean="0">
                <a:solidFill>
                  <a:srgbClr val="00B0F0"/>
                </a:solidFill>
              </a:rPr>
              <a:t>IQCS with JAS-ANZ Australia &amp; New Zealand Accreditation</a:t>
            </a:r>
            <a:endParaRPr lang="en-US" sz="2800" dirty="0">
              <a:solidFill>
                <a:srgbClr val="00B0F0"/>
              </a:solidFill>
            </a:endParaRPr>
          </a:p>
        </p:txBody>
      </p:sp>
      <p:pic>
        <p:nvPicPr>
          <p:cNvPr id="4" name="Content Placeholder 3" descr="01.gif"/>
          <p:cNvPicPr>
            <a:picLocks noGrp="1" noChangeAspect="1"/>
          </p:cNvPicPr>
          <p:nvPr>
            <p:ph idx="1"/>
          </p:nvPr>
        </p:nvPicPr>
        <p:blipFill>
          <a:blip r:embed="rId2"/>
          <a:stretch>
            <a:fillRect/>
          </a:stretch>
        </p:blipFill>
        <p:spPr>
          <a:xfrm>
            <a:off x="457200" y="1905001"/>
            <a:ext cx="1828800" cy="1752600"/>
          </a:xfrm>
        </p:spPr>
      </p:pic>
      <p:pic>
        <p:nvPicPr>
          <p:cNvPr id="5" name="Picture 4" descr="8raY5v6.jpg"/>
          <p:cNvPicPr>
            <a:picLocks noChangeAspect="1"/>
          </p:cNvPicPr>
          <p:nvPr/>
        </p:nvPicPr>
        <p:blipFill>
          <a:blip r:embed="rId3"/>
          <a:stretch>
            <a:fillRect/>
          </a:stretch>
        </p:blipFill>
        <p:spPr>
          <a:xfrm>
            <a:off x="3448050" y="1981200"/>
            <a:ext cx="1828800" cy="1600200"/>
          </a:xfrm>
          <a:prstGeom prst="rect">
            <a:avLst/>
          </a:prstGeom>
        </p:spPr>
      </p:pic>
      <p:pic>
        <p:nvPicPr>
          <p:cNvPr id="6" name="Picture 5" descr="download (1).png"/>
          <p:cNvPicPr>
            <a:picLocks noChangeAspect="1"/>
          </p:cNvPicPr>
          <p:nvPr/>
        </p:nvPicPr>
        <p:blipFill>
          <a:blip r:embed="rId4"/>
          <a:stretch>
            <a:fillRect/>
          </a:stretch>
        </p:blipFill>
        <p:spPr>
          <a:xfrm>
            <a:off x="6324600" y="1981200"/>
            <a:ext cx="2305050" cy="1600200"/>
          </a:xfrm>
          <a:prstGeom prst="rect">
            <a:avLst/>
          </a:prstGeom>
        </p:spPr>
      </p:pic>
      <p:sp>
        <p:nvSpPr>
          <p:cNvPr id="7" name="TextBox 6"/>
          <p:cNvSpPr txBox="1"/>
          <p:nvPr/>
        </p:nvSpPr>
        <p:spPr>
          <a:xfrm>
            <a:off x="457200" y="3962400"/>
            <a:ext cx="8229600" cy="2677656"/>
          </a:xfrm>
          <a:prstGeom prst="rect">
            <a:avLst/>
          </a:prstGeom>
          <a:noFill/>
          <a:effectLst>
            <a:outerShdw blurRad="50800" dist="38100" dir="18900000" algn="bl" rotWithShape="0">
              <a:prstClr val="black">
                <a:alpha val="40000"/>
              </a:prstClr>
            </a:outerShdw>
          </a:effectLst>
        </p:spPr>
        <p:txBody>
          <a:bodyPr wrap="square" rtlCol="0">
            <a:spAutoFit/>
          </a:bodyPr>
          <a:lstStyle/>
          <a:p>
            <a:pPr algn="ctr">
              <a:buFont typeface="Wingdings" pitchFamily="2" charset="2"/>
              <a:buChar char="v"/>
            </a:pPr>
            <a:r>
              <a:rPr lang="en-US" sz="2400" dirty="0" smtClean="0">
                <a:latin typeface="Times New Roman" pitchFamily="18" charset="0"/>
                <a:cs typeface="Times New Roman" pitchFamily="18" charset="0"/>
              </a:rPr>
              <a:t> JAS-ANZ is the government appointed accreditation body for Australia and New Zealand responsible for providing accreditation of conformity assessment bodies(CABs) in the field of certification and inspection.</a:t>
            </a:r>
          </a:p>
          <a:p>
            <a:pPr algn="ctr">
              <a:buFont typeface="Wingdings" pitchFamily="2" charset="2"/>
              <a:buChar char="v"/>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JAS-ANZ is a member of International Accreditation Forum (IAF) &amp; signatory to a number of bilateral, regional and international agreements. </a:t>
            </a:r>
            <a:endParaRPr lang="en-US" sz="2400" dirty="0">
              <a:latin typeface="Times New Roman" pitchFamily="18" charset="0"/>
              <a:cs typeface="Times New Roman" pitchFamily="18" charset="0"/>
            </a:endParaRPr>
          </a:p>
        </p:txBody>
      </p:sp>
    </p:spTree>
  </p:cSld>
  <p:clrMapOvr>
    <a:masterClrMapping/>
  </p:clrMapOvr>
  <p:transition spd="slow">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algn="l" rotWithShape="0">
              <a:prstClr val="black">
                <a:alpha val="40000"/>
              </a:prstClr>
            </a:outerShdw>
          </a:effectLst>
        </p:spPr>
        <p:txBody>
          <a:bodyPr>
            <a:normAutofit/>
          </a:bodyPr>
          <a:lstStyle/>
          <a:p>
            <a:pPr algn="ctr"/>
            <a:r>
              <a:rPr lang="en-US" sz="3600" dirty="0" smtClean="0">
                <a:solidFill>
                  <a:srgbClr val="00B0F0"/>
                </a:solidFill>
              </a:rPr>
              <a:t>IQCS With DAC Dubai Accreditation</a:t>
            </a:r>
            <a:endParaRPr lang="en-US" sz="3600" dirty="0">
              <a:solidFill>
                <a:srgbClr val="00B0F0"/>
              </a:solidFill>
            </a:endParaRPr>
          </a:p>
        </p:txBody>
      </p:sp>
      <p:pic>
        <p:nvPicPr>
          <p:cNvPr id="4" name="Content Placeholder 3" descr="01.gif"/>
          <p:cNvPicPr>
            <a:picLocks noGrp="1" noChangeAspect="1"/>
          </p:cNvPicPr>
          <p:nvPr>
            <p:ph idx="1"/>
          </p:nvPr>
        </p:nvPicPr>
        <p:blipFill>
          <a:blip r:embed="rId2"/>
          <a:stretch>
            <a:fillRect/>
          </a:stretch>
        </p:blipFill>
        <p:spPr>
          <a:xfrm>
            <a:off x="838201" y="2209800"/>
            <a:ext cx="2286000" cy="1981200"/>
          </a:xfrm>
        </p:spPr>
      </p:pic>
      <p:pic>
        <p:nvPicPr>
          <p:cNvPr id="5" name="Picture 4" descr="dac.jpg"/>
          <p:cNvPicPr>
            <a:picLocks noChangeAspect="1"/>
          </p:cNvPicPr>
          <p:nvPr/>
        </p:nvPicPr>
        <p:blipFill>
          <a:blip r:embed="rId3"/>
          <a:stretch>
            <a:fillRect/>
          </a:stretch>
        </p:blipFill>
        <p:spPr>
          <a:xfrm>
            <a:off x="3352800" y="2438400"/>
            <a:ext cx="1981200" cy="1752600"/>
          </a:xfrm>
          <a:prstGeom prst="rect">
            <a:avLst/>
          </a:prstGeom>
        </p:spPr>
      </p:pic>
      <p:sp>
        <p:nvSpPr>
          <p:cNvPr id="7" name="TextBox 6"/>
          <p:cNvSpPr txBox="1"/>
          <p:nvPr/>
        </p:nvSpPr>
        <p:spPr>
          <a:xfrm>
            <a:off x="1219200" y="4724400"/>
            <a:ext cx="6934200" cy="1815882"/>
          </a:xfrm>
          <a:prstGeom prst="rect">
            <a:avLst/>
          </a:prstGeom>
          <a:noFill/>
          <a:effectLst>
            <a:outerShdw blurRad="50800" dist="38100" algn="l" rotWithShape="0">
              <a:prstClr val="black">
                <a:alpha val="40000"/>
              </a:prstClr>
            </a:outerShdw>
          </a:effectLst>
        </p:spPr>
        <p:txBody>
          <a:bodyPr wrap="square" rtlCol="0">
            <a:spAutoFit/>
          </a:bodyPr>
          <a:lstStyle/>
          <a:p>
            <a:pPr algn="ctr"/>
            <a:r>
              <a:rPr lang="en-US" sz="2800" dirty="0" smtClean="0">
                <a:latin typeface="Times New Roman" pitchFamily="18" charset="0"/>
                <a:cs typeface="Times New Roman" pitchFamily="18" charset="0"/>
              </a:rPr>
              <a:t>DAC is Dubai Accreditation Center part of government of Dubai-Dubai Municipality with the member of International Accreditation Forum (IAF)</a:t>
            </a:r>
            <a:endParaRPr lang="en-US" sz="2800" dirty="0">
              <a:latin typeface="Times New Roman" pitchFamily="18" charset="0"/>
              <a:cs typeface="Times New Roman" pitchFamily="18" charset="0"/>
            </a:endParaRPr>
          </a:p>
        </p:txBody>
      </p:sp>
      <p:pic>
        <p:nvPicPr>
          <p:cNvPr id="6" name="Picture 5" descr="download (1).png"/>
          <p:cNvPicPr>
            <a:picLocks noChangeAspect="1"/>
          </p:cNvPicPr>
          <p:nvPr/>
        </p:nvPicPr>
        <p:blipFill>
          <a:blip r:embed="rId4"/>
          <a:stretch>
            <a:fillRect/>
          </a:stretch>
        </p:blipFill>
        <p:spPr>
          <a:xfrm>
            <a:off x="6019800" y="2514600"/>
            <a:ext cx="2305050" cy="1600200"/>
          </a:xfrm>
          <a:prstGeom prst="rect">
            <a:avLst/>
          </a:prstGeom>
        </p:spPr>
      </p:pic>
    </p:spTree>
  </p:cSld>
  <p:clrMapOvr>
    <a:masterClrMapping/>
  </p:clrMapOvr>
  <p:transition spd="slow">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5334000"/>
            <a:ext cx="5448864" cy="923330"/>
          </a:xfrm>
          <a:prstGeom prst="rect">
            <a:avLst/>
          </a:prstGeom>
          <a:noFill/>
          <a:effectLst>
            <a:outerShdw blurRad="50800" dist="38100" dir="2700000" algn="tl" rotWithShape="0">
              <a:prstClr val="black">
                <a:alpha val="40000"/>
              </a:prstClr>
            </a:outerShdw>
          </a:effectLst>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solidFill>
                  <a:srgbClr val="FFC000"/>
                </a:solidFill>
                <a:effectLst>
                  <a:outerShdw blurRad="50800" dist="39000" dir="5460000" algn="tl">
                    <a:srgbClr val="000000">
                      <a:alpha val="38000"/>
                    </a:srgbClr>
                  </a:outerShdw>
                </a:effectLst>
                <a:latin typeface="Times New Roman" pitchFamily="18" charset="0"/>
                <a:cs typeface="Times New Roman" pitchFamily="18" charset="0"/>
              </a:rPr>
              <a:t>THANK YOU…..</a:t>
            </a:r>
            <a:endParaRPr lang="en-US" sz="5400" b="1" cap="none" spc="0" dirty="0">
              <a:ln w="11430"/>
              <a:solidFill>
                <a:srgbClr val="FFC000"/>
              </a:solidFill>
              <a:effectLst>
                <a:outerShdw blurRad="50800" dist="39000" dir="5460000" algn="tl">
                  <a:srgbClr val="000000">
                    <a:alpha val="38000"/>
                  </a:srgbClr>
                </a:outerShdw>
              </a:effectLst>
              <a:latin typeface="Times New Roman" pitchFamily="18" charset="0"/>
              <a:cs typeface="Times New Roman" pitchFamily="18" charset="0"/>
            </a:endParaRPr>
          </a:p>
        </p:txBody>
      </p:sp>
      <p:pic>
        <p:nvPicPr>
          <p:cNvPr id="3" name="Picture 2" descr="01.gif"/>
          <p:cNvPicPr>
            <a:picLocks noChangeAspect="1"/>
          </p:cNvPicPr>
          <p:nvPr/>
        </p:nvPicPr>
        <p:blipFill>
          <a:blip r:embed="rId2"/>
          <a:stretch>
            <a:fillRect/>
          </a:stretch>
        </p:blipFill>
        <p:spPr>
          <a:xfrm>
            <a:off x="2133600" y="304800"/>
            <a:ext cx="5181600" cy="4572000"/>
          </a:xfrm>
          <a:prstGeom prst="rect">
            <a:avLst/>
          </a:prstGeom>
        </p:spPr>
      </p:pic>
    </p:spTree>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en-US" dirty="0" smtClean="0">
                <a:solidFill>
                  <a:srgbClr val="00B0F0"/>
                </a:solidFill>
              </a:rPr>
              <a:t>About IQCS India.</a:t>
            </a:r>
            <a:endParaRPr lang="en-US" dirty="0">
              <a:solidFill>
                <a:srgbClr val="00B0F0"/>
              </a:solidFill>
            </a:endParaRPr>
          </a:p>
        </p:txBody>
      </p:sp>
      <p:sp>
        <p:nvSpPr>
          <p:cNvPr id="3" name="Content Placeholder 2"/>
          <p:cNvSpPr>
            <a:spLocks noGrp="1"/>
          </p:cNvSpPr>
          <p:nvPr>
            <p:ph idx="1"/>
          </p:nvPr>
        </p:nvSpPr>
        <p:spPr/>
        <p:txBody>
          <a:bodyPr>
            <a:normAutofit fontScale="92500"/>
          </a:bodyPr>
          <a:lstStyle/>
          <a:p>
            <a:pPr algn="just">
              <a:lnSpc>
                <a:spcPct val="110000"/>
              </a:lnSpc>
              <a:buFont typeface="Wingdings" pitchFamily="2" charset="2"/>
              <a:buChar char="v"/>
            </a:pPr>
            <a:r>
              <a:rPr lang="en-US" dirty="0" smtClean="0">
                <a:latin typeface="Times New Roman" pitchFamily="18" charset="0"/>
                <a:cs typeface="Times New Roman" pitchFamily="18" charset="0"/>
              </a:rPr>
              <a:t>IQCS India is one of the fastest growing conformity assessment body compliance with ISO 17021:2015 &amp; accredited by Multiple International Accreditation boards. IQCS India is having experienced professionals, helping organizations to achieve excellence and world class competitiveness through the application of standalone or integrated national and International standards certifications</a:t>
            </a:r>
          </a:p>
          <a:p>
            <a:pPr algn="just">
              <a:lnSpc>
                <a:spcPct val="110000"/>
              </a:lnSpc>
              <a:buFont typeface="Wingdings" pitchFamily="2" charset="2"/>
              <a:buChar char="v"/>
            </a:pPr>
            <a:r>
              <a:rPr lang="en-US" dirty="0" smtClean="0">
                <a:latin typeface="Times New Roman" pitchFamily="18" charset="0"/>
                <a:cs typeface="Times New Roman" pitchFamily="18" charset="0"/>
              </a:rPr>
              <a:t>IQCS India accredited certificates are recognized world wide which helps organization to get global recognition for their product/services. </a:t>
            </a:r>
          </a:p>
          <a:p>
            <a:endParaRPr lang="en-US" dirty="0">
              <a:latin typeface="Times New Roman" pitchFamily="18" charset="0"/>
              <a:cs typeface="Times New Roman" pitchFamily="18"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diamond(in)">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18900000" algn="bl" rotWithShape="0">
              <a:prstClr val="black">
                <a:alpha val="40000"/>
              </a:prstClr>
            </a:outerShdw>
          </a:effectLst>
        </p:spPr>
        <p:txBody>
          <a:bodyPr>
            <a:noAutofit/>
          </a:bodyPr>
          <a:lstStyle/>
          <a:p>
            <a:r>
              <a:rPr lang="en-US" sz="5000" b="0" dirty="0" smtClean="0">
                <a:solidFill>
                  <a:srgbClr val="00B0F0"/>
                </a:solidFill>
              </a:rPr>
              <a:t>Our Vision </a:t>
            </a:r>
            <a:endParaRPr lang="en-US" sz="5000" b="0" dirty="0">
              <a:solidFill>
                <a:srgbClr val="00B0F0"/>
              </a:solidFill>
            </a:endParaRPr>
          </a:p>
        </p:txBody>
      </p:sp>
      <p:sp>
        <p:nvSpPr>
          <p:cNvPr id="3" name="Text Placeholder 2"/>
          <p:cNvSpPr>
            <a:spLocks noGrp="1"/>
          </p:cNvSpPr>
          <p:nvPr>
            <p:ph type="body" sz="half" idx="2"/>
          </p:nvPr>
        </p:nvSpPr>
        <p:spPr>
          <a:xfrm>
            <a:off x="609600" y="2828784"/>
            <a:ext cx="2209800" cy="3191015"/>
          </a:xfrm>
        </p:spPr>
        <p:txBody>
          <a:bodyPr>
            <a:normAutofit fontScale="92500" lnSpcReduction="20000"/>
          </a:bodyPr>
          <a:lstStyle/>
          <a:p>
            <a:r>
              <a:rPr lang="en-US" sz="2000" dirty="0" smtClean="0">
                <a:latin typeface="Times New Roman" pitchFamily="18" charset="0"/>
                <a:cs typeface="Times New Roman" pitchFamily="18" charset="0"/>
              </a:rPr>
              <a:t>Is to be recognized globally as partner of choice for third party accredited certification and audit services in entire sector including manufacturing, process, services, in infrastructure personnel and product certification.</a:t>
            </a:r>
            <a:endParaRPr lang="en-US" sz="2000" dirty="0">
              <a:latin typeface="Times New Roman" pitchFamily="18" charset="0"/>
              <a:cs typeface="Times New Roman" pitchFamily="18" charset="0"/>
            </a:endParaRPr>
          </a:p>
        </p:txBody>
      </p:sp>
      <p:pic>
        <p:nvPicPr>
          <p:cNvPr id="5" name="Picture Placeholder 4" descr="vision.jpg"/>
          <p:cNvPicPr>
            <a:picLocks noGrp="1" noChangeAspect="1"/>
          </p:cNvPicPr>
          <p:nvPr>
            <p:ph type="pic" idx="1"/>
          </p:nvPr>
        </p:nvPicPr>
        <p:blipFill>
          <a:blip r:embed="rId2"/>
          <a:srcRect l="7534" r="7534"/>
          <a:stretch>
            <a:fillRect/>
          </a:stretch>
        </p:blipFill>
        <p:spPr>
          <a:xfrm rot="420000">
            <a:off x="3130550" y="1104900"/>
            <a:ext cx="5335588" cy="4189413"/>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heckerboard(across)">
                                      <p:cBhvr>
                                        <p:cTn id="1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18900000" algn="bl" rotWithShape="0">
              <a:prstClr val="black">
                <a:alpha val="40000"/>
              </a:prstClr>
            </a:outerShdw>
          </a:effectLst>
        </p:spPr>
        <p:txBody>
          <a:bodyPr/>
          <a:lstStyle/>
          <a:p>
            <a:r>
              <a:rPr lang="en-US" dirty="0" smtClean="0">
                <a:solidFill>
                  <a:srgbClr val="00B0F0"/>
                </a:solidFill>
              </a:rPr>
              <a:t>Our Services:</a:t>
            </a:r>
            <a:endParaRPr lang="en-US" dirty="0">
              <a:solidFill>
                <a:srgbClr val="00B0F0"/>
              </a:solidFill>
            </a:endParaRPr>
          </a:p>
        </p:txBody>
      </p:sp>
      <p:sp>
        <p:nvSpPr>
          <p:cNvPr id="3" name="Content Placeholder 2"/>
          <p:cNvSpPr>
            <a:spLocks noGrp="1"/>
          </p:cNvSpPr>
          <p:nvPr>
            <p:ph idx="1"/>
          </p:nvPr>
        </p:nvSpPr>
        <p:spPr/>
        <p:txBody>
          <a:bodyPr>
            <a:normAutofit/>
          </a:bodyPr>
          <a:lstStyle/>
          <a:p>
            <a:pPr algn="just">
              <a:buFont typeface="Wingdings" pitchFamily="2" charset="2"/>
              <a:buChar char="v"/>
            </a:pPr>
            <a:r>
              <a:rPr lang="en-US" sz="2400" dirty="0" smtClean="0"/>
              <a:t>We provide certification and audit services to the Quality Management System ISO </a:t>
            </a:r>
            <a:r>
              <a:rPr lang="en-US" sz="2400" dirty="0" smtClean="0">
                <a:latin typeface="Times New Roman" pitchFamily="18" charset="0"/>
                <a:cs typeface="Times New Roman" pitchFamily="18" charset="0"/>
              </a:rPr>
              <a:t>9001, Environment Management System ISO 14001,Food Safety Management System ISO 22000, Occupational Health and Safety Management System OHSAS 18001 and CE MARKING.IQCS India is also accredited for various management system training programs which also includes accredited six sigma green belt &amp; black belt courses.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18900000" algn="bl" rotWithShape="0">
              <a:prstClr val="black">
                <a:alpha val="40000"/>
              </a:prstClr>
            </a:outerShdw>
          </a:effectLst>
        </p:spPr>
        <p:txBody>
          <a:bodyPr/>
          <a:lstStyle/>
          <a:p>
            <a:r>
              <a:rPr lang="en-US" dirty="0" smtClean="0">
                <a:solidFill>
                  <a:srgbClr val="00B0F0"/>
                </a:solidFill>
              </a:rPr>
              <a:t>IQCS India Mission:</a:t>
            </a:r>
            <a:endParaRPr lang="en-US" dirty="0">
              <a:solidFill>
                <a:srgbClr val="00B0F0"/>
              </a:solidFill>
            </a:endParaRPr>
          </a:p>
        </p:txBody>
      </p:sp>
      <p:sp>
        <p:nvSpPr>
          <p:cNvPr id="3" name="Content Placeholder 2"/>
          <p:cNvSpPr>
            <a:spLocks noGrp="1"/>
          </p:cNvSpPr>
          <p:nvPr>
            <p:ph idx="1"/>
          </p:nvPr>
        </p:nvSpPr>
        <p:spPr/>
        <p:txBody>
          <a:bodyPr>
            <a:normAutofit/>
          </a:bodyPr>
          <a:lstStyle/>
          <a:p>
            <a:pPr algn="just">
              <a:buFont typeface="Wingdings" pitchFamily="2" charset="2"/>
              <a:buChar char="v"/>
            </a:pPr>
            <a:r>
              <a:rPr lang="en-US" sz="2400" dirty="0" smtClean="0">
                <a:latin typeface="Times New Roman" pitchFamily="18" charset="0"/>
                <a:cs typeface="Times New Roman" pitchFamily="18" charset="0"/>
              </a:rPr>
              <a:t>Understanding and finding solution to your strategic challenges  through a tailored approach and effective  evaluation is the cornerstones of IQCS India. By focusing on the relationship between your business goals and operational process, Risk based certification, helps you to mitigate risk, increase your ability to meet objectives, and enhanced stakeholders trust in your company.</a:t>
            </a:r>
          </a:p>
          <a:p>
            <a:pPr algn="just">
              <a:buFont typeface="Wingdings" pitchFamily="2" charset="2"/>
              <a:buChar char="v"/>
            </a:pPr>
            <a:r>
              <a:rPr lang="en-US" sz="2400" dirty="0" smtClean="0">
                <a:latin typeface="Times New Roman" pitchFamily="18" charset="0"/>
                <a:cs typeface="Times New Roman" pitchFamily="18" charset="0"/>
              </a:rPr>
              <a:t>IQCS India takes a true partnership approach to certification. You Provide input on which operational processes are most crucial to your business success.</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2000"/>
                                        <p:tgtEl>
                                          <p:spTgt spid="3">
                                            <p:txEl>
                                              <p:pRg st="0" end="0"/>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heckerboard(across)">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18900000" algn="bl" rotWithShape="0">
              <a:prstClr val="black">
                <a:alpha val="40000"/>
              </a:prstClr>
            </a:outerShdw>
          </a:effectLst>
        </p:spPr>
        <p:txBody>
          <a:bodyPr/>
          <a:lstStyle/>
          <a:p>
            <a:r>
              <a:rPr lang="en-US" sz="3200" dirty="0" smtClean="0">
                <a:solidFill>
                  <a:srgbClr val="00B0F0"/>
                </a:solidFill>
              </a:rPr>
              <a:t>IQCS India A Commitment To Excellence</a:t>
            </a:r>
            <a:endParaRPr lang="en-US" sz="3200" dirty="0">
              <a:solidFill>
                <a:srgbClr val="00B0F0"/>
              </a:solidFill>
            </a:endParaRPr>
          </a:p>
        </p:txBody>
      </p:sp>
      <p:sp>
        <p:nvSpPr>
          <p:cNvPr id="3" name="Text Placeholder 2"/>
          <p:cNvSpPr>
            <a:spLocks noGrp="1"/>
          </p:cNvSpPr>
          <p:nvPr>
            <p:ph type="body" idx="2"/>
          </p:nvPr>
        </p:nvSpPr>
        <p:spPr/>
        <p:txBody>
          <a:bodyPr>
            <a:noAutofit/>
          </a:bodyPr>
          <a:lstStyle/>
          <a:p>
            <a:r>
              <a:rPr lang="en-US" sz="2100" dirty="0" smtClean="0">
                <a:latin typeface="Times New Roman" pitchFamily="18" charset="0"/>
                <a:cs typeface="Times New Roman" pitchFamily="18" charset="0"/>
              </a:rPr>
              <a:t>In IQCS India, employees go through one of the most stringent training and qualification programs in the business. Our auditor speaks your langauge and know your local needs, customs and market. They know the business you are in and are trained to understand the challenges you face.</a:t>
            </a:r>
            <a:endParaRPr lang="en-US" sz="2100" dirty="0">
              <a:latin typeface="Times New Roman" pitchFamily="18" charset="0"/>
              <a:cs typeface="Times New Roman" pitchFamily="18" charset="0"/>
            </a:endParaRPr>
          </a:p>
        </p:txBody>
      </p:sp>
      <p:pic>
        <p:nvPicPr>
          <p:cNvPr id="9" name="Content Placeholder 8" descr="0.jpg"/>
          <p:cNvPicPr>
            <a:picLocks noGrp="1" noChangeAspect="1"/>
          </p:cNvPicPr>
          <p:nvPr>
            <p:ph sz="half" idx="1"/>
          </p:nvPr>
        </p:nvPicPr>
        <p:blipFill>
          <a:blip r:embed="rId2">
            <a:lum contrast="10000"/>
          </a:blip>
          <a:stretch>
            <a:fillRect/>
          </a:stretch>
        </p:blipFill>
        <p:spPr>
          <a:xfrm>
            <a:off x="4114800" y="1143000"/>
            <a:ext cx="4267200" cy="3429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heckerboard(across)">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18900000" algn="bl" rotWithShape="0">
              <a:prstClr val="black">
                <a:alpha val="40000"/>
              </a:prstClr>
            </a:outerShdw>
          </a:effectLst>
        </p:spPr>
        <p:txBody>
          <a:bodyPr/>
          <a:lstStyle/>
          <a:p>
            <a:r>
              <a:rPr lang="en-US" dirty="0" smtClean="0">
                <a:solidFill>
                  <a:srgbClr val="00B0F0"/>
                </a:solidFill>
              </a:rPr>
              <a:t>Registration Services:</a:t>
            </a:r>
            <a:endParaRPr lang="en-US" dirty="0">
              <a:solidFill>
                <a:srgbClr val="00B0F0"/>
              </a:solidFill>
            </a:endParaRPr>
          </a:p>
        </p:txBody>
      </p:sp>
      <p:sp>
        <p:nvSpPr>
          <p:cNvPr id="3" name="Content Placeholder 2"/>
          <p:cNvSpPr>
            <a:spLocks noGrp="1"/>
          </p:cNvSpPr>
          <p:nvPr>
            <p:ph idx="1"/>
          </p:nvPr>
        </p:nvSpPr>
        <p:spPr/>
        <p:txBody>
          <a:bodyPr>
            <a:normAutofit/>
          </a:bodyPr>
          <a:lstStyle/>
          <a:p>
            <a:pPr>
              <a:buFont typeface="Wingdings" pitchFamily="2" charset="2"/>
              <a:buChar char="§"/>
            </a:pPr>
            <a:r>
              <a:rPr lang="en-US" sz="2400" dirty="0" smtClean="0">
                <a:latin typeface="Times New Roman" pitchFamily="18" charset="0"/>
                <a:cs typeface="Times New Roman" pitchFamily="18" charset="0"/>
              </a:rPr>
              <a:t> Quality Management System (ISO 9001:2015)</a:t>
            </a:r>
          </a:p>
          <a:p>
            <a:pPr>
              <a:buFont typeface="Wingdings" pitchFamily="2" charset="2"/>
              <a:buChar char="§"/>
            </a:pPr>
            <a:r>
              <a:rPr lang="en-US" sz="2400" dirty="0" smtClean="0">
                <a:latin typeface="Times New Roman" pitchFamily="18" charset="0"/>
                <a:cs typeface="Times New Roman" pitchFamily="18" charset="0"/>
              </a:rPr>
              <a:t> Environment Management System (ISO 14001:2015)</a:t>
            </a:r>
          </a:p>
          <a:p>
            <a:pPr>
              <a:buFont typeface="Wingdings" pitchFamily="2" charset="2"/>
              <a:buChar char="§"/>
            </a:pPr>
            <a:r>
              <a:rPr lang="en-US" sz="2400" dirty="0" smtClean="0">
                <a:latin typeface="Times New Roman" pitchFamily="18" charset="0"/>
                <a:cs typeface="Times New Roman" pitchFamily="18" charset="0"/>
              </a:rPr>
              <a:t> Food Safety Management System (ISO 22000:2005)/HACCP</a:t>
            </a:r>
          </a:p>
          <a:p>
            <a:pPr>
              <a:buFont typeface="Wingdings" pitchFamily="2" charset="2"/>
              <a:buChar char="§"/>
            </a:pPr>
            <a:r>
              <a:rPr lang="en-US" sz="2400" dirty="0" smtClean="0">
                <a:latin typeface="Times New Roman" pitchFamily="18" charset="0"/>
                <a:cs typeface="Times New Roman" pitchFamily="18" charset="0"/>
              </a:rPr>
              <a:t> Information Security Management System (ISO 27001:2005)</a:t>
            </a:r>
          </a:p>
          <a:p>
            <a:pPr>
              <a:buFont typeface="Wingdings" pitchFamily="2" charset="2"/>
              <a:buChar char="§"/>
            </a:pPr>
            <a:r>
              <a:rPr lang="en-US" sz="2400" dirty="0" smtClean="0">
                <a:latin typeface="Times New Roman" pitchFamily="18" charset="0"/>
                <a:cs typeface="Times New Roman" pitchFamily="18" charset="0"/>
              </a:rPr>
              <a:t> Occupation Health Management System(OHSAS 18001:2007)</a:t>
            </a:r>
          </a:p>
          <a:p>
            <a:pPr>
              <a:buFont typeface="Wingdings" pitchFamily="2" charset="2"/>
              <a:buChar char="§"/>
            </a:pPr>
            <a:r>
              <a:rPr lang="en-US" sz="2400" dirty="0" smtClean="0">
                <a:latin typeface="Times New Roman" pitchFamily="18" charset="0"/>
                <a:cs typeface="Times New Roman" pitchFamily="18" charset="0"/>
              </a:rPr>
              <a:t>CE Marking</a:t>
            </a:r>
          </a:p>
          <a:p>
            <a:pPr>
              <a:buFont typeface="Wingdings" pitchFamily="2" charset="2"/>
              <a:buChar char="§"/>
            </a:pPr>
            <a:r>
              <a:rPr lang="en-US" sz="2400" dirty="0" smtClean="0">
                <a:latin typeface="Times New Roman" pitchFamily="18" charset="0"/>
                <a:cs typeface="Times New Roman" pitchFamily="18" charset="0"/>
              </a:rPr>
              <a:t> Third Party Inspection Services</a:t>
            </a:r>
          </a:p>
          <a:p>
            <a:pPr>
              <a:buFont typeface="Wingdings" pitchFamily="2" charset="2"/>
              <a:buChar char="§"/>
            </a:pPr>
            <a:r>
              <a:rPr lang="en-US" sz="2400" dirty="0" smtClean="0">
                <a:latin typeface="Times New Roman" pitchFamily="18" charset="0"/>
                <a:cs typeface="Times New Roman" pitchFamily="18" charset="0"/>
              </a:rPr>
              <a:t> Welder Qualification &amp; Personnel Certifications.</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algn="l" rotWithShape="0">
              <a:prstClr val="black">
                <a:alpha val="40000"/>
              </a:prstClr>
            </a:outerShdw>
          </a:effectLst>
        </p:spPr>
        <p:txBody>
          <a:bodyPr>
            <a:normAutofit/>
          </a:bodyPr>
          <a:lstStyle/>
          <a:p>
            <a:r>
              <a:rPr lang="en-US" sz="3200" dirty="0" smtClean="0">
                <a:solidFill>
                  <a:srgbClr val="00B0F0"/>
                </a:solidFill>
              </a:rPr>
              <a:t>Quality Management System: (ISO 9001 :2015)</a:t>
            </a:r>
            <a:endParaRPr lang="en-US" sz="3200" dirty="0">
              <a:solidFill>
                <a:srgbClr val="00B0F0"/>
              </a:solidFill>
            </a:endParaRPr>
          </a:p>
        </p:txBody>
      </p:sp>
      <p:sp>
        <p:nvSpPr>
          <p:cNvPr id="3" name="Content Placeholder 2"/>
          <p:cNvSpPr>
            <a:spLocks noGrp="1"/>
          </p:cNvSpPr>
          <p:nvPr>
            <p:ph idx="1"/>
          </p:nvPr>
        </p:nvSpPr>
        <p:spPr/>
        <p:txBody>
          <a:bodyPr>
            <a:normAutofit/>
          </a:bodyPr>
          <a:lstStyle/>
          <a:p>
            <a:pPr algn="just">
              <a:buFont typeface="Wingdings" pitchFamily="2" charset="2"/>
              <a:buChar char="v"/>
            </a:pPr>
            <a:r>
              <a:rPr lang="en-US" sz="2400" dirty="0" smtClean="0">
                <a:latin typeface="Times New Roman" pitchFamily="18" charset="0"/>
                <a:cs typeface="Times New Roman" pitchFamily="18" charset="0"/>
              </a:rPr>
              <a:t>ISO 9001:2015 is an international standard. It is one of the most widely known and internationally accepted models for a quality system, and the basis of many highly effective quality systems. The standard can be applied to any size of company or organization, any industry and any country, for both services and products. The standard itself consists of set of requirements specify what a company must do, but not how to do it.</a:t>
            </a:r>
          </a:p>
          <a:p>
            <a:pPr algn="just">
              <a:buFont typeface="Wingdings" pitchFamily="2" charset="2"/>
              <a:buChar char="v"/>
            </a:pPr>
            <a:r>
              <a:rPr lang="en-US" sz="2400" dirty="0" smtClean="0">
                <a:latin typeface="Times New Roman" pitchFamily="18" charset="0"/>
                <a:cs typeface="Times New Roman" pitchFamily="18" charset="0"/>
              </a:rPr>
              <a:t>ISO 9001:2015 QMS certification enables you to demonstrates your commitment to quality and customer satisfaction, as well as continously improving your quality systems and integrating the realities of a changing world.  </a:t>
            </a:r>
          </a:p>
          <a:p>
            <a:pPr>
              <a:buNone/>
            </a:pPr>
            <a:endParaRPr lang="en-US" sz="2400" dirty="0">
              <a:latin typeface="Times New Roman" pitchFamily="18" charset="0"/>
              <a:cs typeface="Times New Roman" pitchFamily="18" charset="0"/>
            </a:endParaRPr>
          </a:p>
        </p:txBody>
      </p:sp>
      <p:pic>
        <p:nvPicPr>
          <p:cNvPr id="4" name="Picture 3" descr="quality-management-system-logo.jpg"/>
          <p:cNvPicPr>
            <a:picLocks noChangeAspect="1"/>
          </p:cNvPicPr>
          <p:nvPr/>
        </p:nvPicPr>
        <p:blipFill>
          <a:blip r:embed="rId2">
            <a:lum bright="5000" contrast="-4000"/>
          </a:blip>
          <a:stretch>
            <a:fillRect/>
          </a:stretch>
        </p:blipFill>
        <p:spPr>
          <a:xfrm>
            <a:off x="3489960" y="152400"/>
            <a:ext cx="1463040" cy="1219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1000"/>
                                        <p:tgtEl>
                                          <p:spTgt spid="3">
                                            <p:txEl>
                                              <p:pRg st="0" end="0"/>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heckerboard(across)">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a:effectLst>
            <a:outerShdw blurRad="50800" dist="38100" dir="18900000" algn="bl" rotWithShape="0">
              <a:prstClr val="black">
                <a:alpha val="40000"/>
              </a:prstClr>
            </a:outerShdw>
          </a:effectLst>
        </p:spPr>
        <p:txBody>
          <a:bodyPr>
            <a:normAutofit/>
          </a:bodyPr>
          <a:lstStyle/>
          <a:p>
            <a:r>
              <a:rPr lang="en-US" sz="2800" dirty="0" smtClean="0">
                <a:solidFill>
                  <a:srgbClr val="00B0F0"/>
                </a:solidFill>
              </a:rPr>
              <a:t>Environmental Management System:(ISO 14001:2015)</a:t>
            </a:r>
            <a:endParaRPr lang="en-US" sz="2800" dirty="0">
              <a:solidFill>
                <a:srgbClr val="00B0F0"/>
              </a:solidFill>
            </a:endParaRPr>
          </a:p>
        </p:txBody>
      </p:sp>
      <p:sp>
        <p:nvSpPr>
          <p:cNvPr id="3" name="Content Placeholder 2"/>
          <p:cNvSpPr>
            <a:spLocks noGrp="1"/>
          </p:cNvSpPr>
          <p:nvPr>
            <p:ph idx="1"/>
          </p:nvPr>
        </p:nvSpPr>
        <p:spPr/>
        <p:txBody>
          <a:bodyPr>
            <a:normAutofit/>
          </a:bodyPr>
          <a:lstStyle/>
          <a:p>
            <a:pPr algn="just">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ISO 14001:2015 Provides guidance on how to manage the environment aspect of business activities more effectively, while taking into consideration environment protection, pollution prevention and socio-economic needs.</a:t>
            </a:r>
          </a:p>
          <a:p>
            <a:pPr algn="just">
              <a:buNone/>
            </a:pPr>
            <a:r>
              <a:rPr lang="en-US" sz="2400" dirty="0" smtClean="0">
                <a:latin typeface="Times New Roman" pitchFamily="18" charset="0"/>
                <a:cs typeface="Times New Roman" pitchFamily="18" charset="0"/>
              </a:rPr>
              <a:t>ISO 14001:2015 Environment Management System Certification enables to demonstrates commitment to the environment, as well as continuously improving corporate image and integrating the realities of changing world.</a:t>
            </a:r>
            <a:endParaRPr lang="en-US" sz="2400" dirty="0">
              <a:latin typeface="Times New Roman" pitchFamily="18" charset="0"/>
              <a:cs typeface="Times New Roman" pitchFamily="18" charset="0"/>
            </a:endParaRPr>
          </a:p>
        </p:txBody>
      </p:sp>
      <p:pic>
        <p:nvPicPr>
          <p:cNvPr id="4" name="Picture 3" descr="14001.jpg"/>
          <p:cNvPicPr>
            <a:picLocks noChangeAspect="1"/>
          </p:cNvPicPr>
          <p:nvPr/>
        </p:nvPicPr>
        <p:blipFill>
          <a:blip r:embed="rId2" cstate="print"/>
          <a:stretch>
            <a:fillRect/>
          </a:stretch>
        </p:blipFill>
        <p:spPr>
          <a:xfrm>
            <a:off x="3581400" y="76200"/>
            <a:ext cx="1752600" cy="136683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10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471</TotalTime>
  <Words>942</Words>
  <Application>Microsoft Office PowerPoint</Application>
  <PresentationFormat>On-screen Show (4:3)</PresentationFormat>
  <Paragraphs>55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WELCOME TO IQCS CERTIFICATION PRIVATE LIMITED (INDIA)</vt:lpstr>
      <vt:lpstr>About IQCS India.</vt:lpstr>
      <vt:lpstr>Our Vision </vt:lpstr>
      <vt:lpstr>Our Services:</vt:lpstr>
      <vt:lpstr>IQCS India Mission:</vt:lpstr>
      <vt:lpstr>IQCS India A Commitment To Excellence</vt:lpstr>
      <vt:lpstr>Registration Services:</vt:lpstr>
      <vt:lpstr>Quality Management System: (ISO 9001 :2015)</vt:lpstr>
      <vt:lpstr>Environmental Management System:(ISO 14001:2015)</vt:lpstr>
      <vt:lpstr>Food Safety Management System:(ISO 22000:2005)</vt:lpstr>
      <vt:lpstr> Occupational Health &amp; Safety management System  (OHSAS 18001:2007)</vt:lpstr>
      <vt:lpstr> CE Marking:</vt:lpstr>
      <vt:lpstr>IQCS with ASCB(Europe) UK Accreditation</vt:lpstr>
      <vt:lpstr>IQCS with JAS-ANZ Australia &amp; New Zealand Accreditation</vt:lpstr>
      <vt:lpstr>IQCS With DAC Dubai Accreditation</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INSTITUTE OF QUALITY CERTIFICATIONS SERVICES (INDIA)</dc:title>
  <dc:creator>iqcs2</dc:creator>
  <cp:lastModifiedBy>A</cp:lastModifiedBy>
  <cp:revision>95</cp:revision>
  <dcterms:created xsi:type="dcterms:W3CDTF">2016-09-29T05:09:51Z</dcterms:created>
  <dcterms:modified xsi:type="dcterms:W3CDTF">2016-11-12T09:06:39Z</dcterms:modified>
</cp:coreProperties>
</file>